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DM Sans Bold" panose="020B0604020202020204" charset="0"/>
      <p:regular r:id="rId25"/>
    </p:embeddedFont>
    <p:embeddedFont>
      <p:font typeface="Muli" panose="020B0604020202020204" charset="0"/>
      <p:regular r:id="rId26"/>
    </p:embeddedFont>
    <p:embeddedFont>
      <p:font typeface="Muli Bold" panose="020B0604020202020204" charset="0"/>
      <p:regular r:id="rId27"/>
    </p:embeddedFont>
    <p:embeddedFont>
      <p:font typeface="Muli Italics" panose="020B0604020202020204" charset="0"/>
      <p:regular r:id="rId28"/>
    </p:embeddedFont>
    <p:embeddedFont>
      <p:font typeface="Muli Semi-Bold" panose="020B0604020202020204" charset="0"/>
      <p:regular r:id="rId29"/>
    </p:embeddedFont>
    <p:embeddedFont>
      <p:font typeface="Muli Ultra-Bold" panose="020B0604020202020204" charset="0"/>
      <p:regular r:id="rId30"/>
    </p:embeddedFont>
    <p:embeddedFont>
      <p:font typeface="Open Sans" panose="020B0606030504020204" pitchFamily="34" charset="0"/>
      <p:regular r:id="rId31"/>
    </p:embeddedFont>
    <p:embeddedFont>
      <p:font typeface="Open Sans Bold" panose="020B0806030504020204" charset="0"/>
      <p:regular r:id="rId32"/>
    </p:embeddedFont>
    <p:embeddedFont>
      <p:font typeface="Open Sans Italics" panose="020B0604020202020204" charset="0"/>
      <p:regular r:id="rId33"/>
    </p:embeddedFont>
    <p:embeddedFont>
      <p:font typeface="Poppins" panose="00000500000000000000" pitchFamily="2" charset="0"/>
      <p:regular r:id="rId34"/>
    </p:embeddedFont>
    <p:embeddedFont>
      <p:font typeface="Poppins Bold" panose="020B0604020202020204" charset="0"/>
      <p:regular r:id="rId35"/>
    </p:embeddedFont>
    <p:embeddedFont>
      <p:font typeface="Source Sans Pro" panose="020B0503030403020204" pitchFamily="3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4" y="-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28700"/>
            <a:ext cx="6612721" cy="661272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69759" y="6112452"/>
            <a:ext cx="825500" cy="825500"/>
            <a:chOff x="0" y="0"/>
            <a:chExt cx="660400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4371288" y="6112452"/>
            <a:ext cx="601865" cy="825500"/>
          </a:xfrm>
          <a:custGeom>
            <a:avLst/>
            <a:gdLst/>
            <a:ahLst/>
            <a:cxnLst/>
            <a:rect l="l" t="t" r="r" b="b"/>
            <a:pathLst>
              <a:path w="601865" h="825500">
                <a:moveTo>
                  <a:pt x="0" y="0"/>
                </a:moveTo>
                <a:lnTo>
                  <a:pt x="601865" y="0"/>
                </a:lnTo>
                <a:lnTo>
                  <a:pt x="601865" y="825500"/>
                </a:lnTo>
                <a:lnTo>
                  <a:pt x="0" y="82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F74C2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366774" y="1252674"/>
            <a:ext cx="7960238" cy="5134843"/>
          </a:xfrm>
          <a:custGeom>
            <a:avLst/>
            <a:gdLst/>
            <a:ahLst/>
            <a:cxnLst/>
            <a:rect l="l" t="t" r="r" b="b"/>
            <a:pathLst>
              <a:path w="7960238" h="5134843">
                <a:moveTo>
                  <a:pt x="0" y="0"/>
                </a:moveTo>
                <a:lnTo>
                  <a:pt x="7960238" y="0"/>
                </a:lnTo>
                <a:lnTo>
                  <a:pt x="7960238" y="5134843"/>
                </a:lnTo>
                <a:lnTo>
                  <a:pt x="0" y="5134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65" r="-651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1006004" y="1243149"/>
            <a:ext cx="7332432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9"/>
              </a:lnSpc>
            </a:pPr>
            <a:r>
              <a:rPr lang="en-US" sz="7524" b="1">
                <a:solidFill>
                  <a:srgbClr val="FF575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BARIS</a:t>
            </a:r>
          </a:p>
          <a:p>
            <a:pPr algn="ctr">
              <a:lnSpc>
                <a:spcPts val="9030"/>
              </a:lnSpc>
            </a:pPr>
            <a:r>
              <a:rPr lang="en-US" sz="7525">
                <a:solidFill>
                  <a:srgbClr val="FF5757"/>
                </a:solidFill>
                <a:latin typeface="Muli"/>
                <a:ea typeface="Muli"/>
                <a:cs typeface="Muli"/>
                <a:sym typeface="Muli"/>
              </a:rPr>
              <a:t>B&amp;B Access Remote IoT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12253" y="9643700"/>
            <a:ext cx="6518392" cy="50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2974" i="1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IOT AND 3D INTELLIGENT SYSTEMS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6293" y="9643700"/>
            <a:ext cx="3969266" cy="50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2974" i="1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Vito D’Elia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80571" y="6995276"/>
            <a:ext cx="2486950" cy="1971473"/>
          </a:xfrm>
          <a:custGeom>
            <a:avLst/>
            <a:gdLst/>
            <a:ahLst/>
            <a:cxnLst/>
            <a:rect l="l" t="t" r="r" b="b"/>
            <a:pathLst>
              <a:path w="2486950" h="1971473">
                <a:moveTo>
                  <a:pt x="0" y="0"/>
                </a:moveTo>
                <a:lnTo>
                  <a:pt x="2486950" y="0"/>
                </a:lnTo>
                <a:lnTo>
                  <a:pt x="2486950" y="1971474"/>
                </a:lnTo>
                <a:lnTo>
                  <a:pt x="0" y="197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4908869" y="3556226"/>
            <a:ext cx="8470263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Realizzazione</a:t>
            </a:r>
          </a:p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&amp;</a:t>
            </a:r>
          </a:p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Schemi Tecnici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17120" y="593476"/>
            <a:ext cx="3893668" cy="2576900"/>
          </a:xfrm>
          <a:custGeom>
            <a:avLst/>
            <a:gdLst/>
            <a:ahLst/>
            <a:cxnLst/>
            <a:rect l="l" t="t" r="r" b="b"/>
            <a:pathLst>
              <a:path w="3893668" h="2576900">
                <a:moveTo>
                  <a:pt x="0" y="0"/>
                </a:moveTo>
                <a:lnTo>
                  <a:pt x="3893668" y="0"/>
                </a:lnTo>
                <a:lnTo>
                  <a:pt x="3893668" y="2576901"/>
                </a:lnTo>
                <a:lnTo>
                  <a:pt x="0" y="2576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30532" y="1558925"/>
            <a:ext cx="10774867" cy="7865149"/>
          </a:xfrm>
          <a:custGeom>
            <a:avLst/>
            <a:gdLst/>
            <a:ahLst/>
            <a:cxnLst/>
            <a:rect l="l" t="t" r="r" b="b"/>
            <a:pathLst>
              <a:path w="10774867" h="7865149">
                <a:moveTo>
                  <a:pt x="0" y="0"/>
                </a:moveTo>
                <a:lnTo>
                  <a:pt x="10774867" y="0"/>
                </a:lnTo>
                <a:lnTo>
                  <a:pt x="10774867" y="7865149"/>
                </a:lnTo>
                <a:lnTo>
                  <a:pt x="0" y="7865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0" b="-94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443703" y="136525"/>
            <a:ext cx="811530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101C21"/>
                </a:solidFill>
                <a:latin typeface="Muli Bold"/>
                <a:ea typeface="Muli Bold"/>
                <a:cs typeface="Muli Bold"/>
                <a:sym typeface="Muli Bold"/>
              </a:rPr>
              <a:t>Schema </a:t>
            </a:r>
            <a:r>
              <a:rPr lang="en-US" sz="6999" b="1">
                <a:solidFill>
                  <a:srgbClr val="779ADE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Arduino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0311" y="7419081"/>
            <a:ext cx="3662268" cy="1994772"/>
          </a:xfrm>
          <a:custGeom>
            <a:avLst/>
            <a:gdLst/>
            <a:ahLst/>
            <a:cxnLst/>
            <a:rect l="l" t="t" r="r" b="b"/>
            <a:pathLst>
              <a:path w="3662268" h="1994772">
                <a:moveTo>
                  <a:pt x="0" y="0"/>
                </a:moveTo>
                <a:lnTo>
                  <a:pt x="3662267" y="0"/>
                </a:lnTo>
                <a:lnTo>
                  <a:pt x="3662267" y="1994772"/>
                </a:lnTo>
                <a:lnTo>
                  <a:pt x="0" y="199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137" b="-3845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1402078" y="7008538"/>
            <a:ext cx="5011443" cy="2249762"/>
          </a:xfrm>
          <a:custGeom>
            <a:avLst/>
            <a:gdLst/>
            <a:ahLst/>
            <a:cxnLst/>
            <a:rect l="l" t="t" r="r" b="b"/>
            <a:pathLst>
              <a:path w="5011443" h="2249762">
                <a:moveTo>
                  <a:pt x="0" y="0"/>
                </a:moveTo>
                <a:lnTo>
                  <a:pt x="5011443" y="0"/>
                </a:lnTo>
                <a:lnTo>
                  <a:pt x="5011443" y="2249762"/>
                </a:lnTo>
                <a:lnTo>
                  <a:pt x="0" y="2249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4508" b="-4824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891015" y="374650"/>
            <a:ext cx="811530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779ADE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Componenti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57011"/>
            <a:ext cx="7147125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SENSORE AD ULTRASUONI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64069"/>
            <a:ext cx="6715009" cy="274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il sistema di allarme: con serratura chiusa se il sensore rileva una distanza ampia, viene lanciato l’allarme</a:t>
            </a:r>
          </a:p>
          <a:p>
            <a:pPr algn="l">
              <a:lnSpc>
                <a:spcPts val="336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rilevamento apertura porta: se la serratura è sbloccata, misura la distanza per capire se la porta è stata effettivamente aperta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2078" y="2257011"/>
            <a:ext cx="4865489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BUZZER ATTIVO (attuatore)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80323" y="4264069"/>
            <a:ext cx="6715009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in apertura e chiusura serratura per segnalare acusticamente l’evento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nel sistema di allarme per segnare sonoramente lo stesso, con emissioni intermittenti di suoni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299481">
            <a:off x="2458067" y="7746794"/>
            <a:ext cx="1526385" cy="1526385"/>
          </a:xfrm>
          <a:custGeom>
            <a:avLst/>
            <a:gdLst/>
            <a:ahLst/>
            <a:cxnLst/>
            <a:rect l="l" t="t" r="r" b="b"/>
            <a:pathLst>
              <a:path w="1526385" h="1526385">
                <a:moveTo>
                  <a:pt x="0" y="0"/>
                </a:moveTo>
                <a:lnTo>
                  <a:pt x="1526384" y="0"/>
                </a:lnTo>
                <a:lnTo>
                  <a:pt x="1526384" y="1526385"/>
                </a:lnTo>
                <a:lnTo>
                  <a:pt x="0" y="152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2287936">
            <a:off x="8452449" y="7721073"/>
            <a:ext cx="1383103" cy="1383103"/>
          </a:xfrm>
          <a:custGeom>
            <a:avLst/>
            <a:gdLst/>
            <a:ahLst/>
            <a:cxnLst/>
            <a:rect l="l" t="t" r="r" b="b"/>
            <a:pathLst>
              <a:path w="1383103" h="1383103">
                <a:moveTo>
                  <a:pt x="0" y="0"/>
                </a:moveTo>
                <a:lnTo>
                  <a:pt x="1383102" y="0"/>
                </a:lnTo>
                <a:lnTo>
                  <a:pt x="1383102" y="1383103"/>
                </a:lnTo>
                <a:lnTo>
                  <a:pt x="0" y="1383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2262466">
            <a:off x="14232023" y="7752719"/>
            <a:ext cx="1508817" cy="1513867"/>
          </a:xfrm>
          <a:custGeom>
            <a:avLst/>
            <a:gdLst/>
            <a:ahLst/>
            <a:cxnLst/>
            <a:rect l="l" t="t" r="r" b="b"/>
            <a:pathLst>
              <a:path w="1508817" h="1513867">
                <a:moveTo>
                  <a:pt x="0" y="0"/>
                </a:moveTo>
                <a:lnTo>
                  <a:pt x="1508817" y="0"/>
                </a:lnTo>
                <a:lnTo>
                  <a:pt x="1508817" y="1513867"/>
                </a:lnTo>
                <a:lnTo>
                  <a:pt x="0" y="1513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891015" y="374650"/>
            <a:ext cx="811530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779ADE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Attuatori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3992" y="2099657"/>
            <a:ext cx="486548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Led Verde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3992" y="3410582"/>
            <a:ext cx="5042513" cy="42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segnalare lo stato (</a:t>
            </a:r>
            <a:r>
              <a:rPr lang="en-US" sz="2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sbloccato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della serratura.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(in ottica di simulazione sostituisce l’apertura della serratura per facilitarne la prototipazione; in produzione il segnale che accende lo stesso piloterebbe un relè).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*un possibile schema di produzione è presente nella prossima slide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51429" y="2099657"/>
            <a:ext cx="486548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Led Rosso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1429" y="3318548"/>
            <a:ext cx="5263704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segnalare lo stato (</a:t>
            </a:r>
            <a:r>
              <a:rPr lang="en-US" sz="2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bloccato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della serratura.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nel sistema di allarme, in modalità lampeggio intermittente, per segnale visivamente l’effrazione.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4704" y="2099657"/>
            <a:ext cx="4865489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Led Blu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54579" y="3318548"/>
            <a:ext cx="5263704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segnalare lo stato della porta, se acceso segnala che la porta è nello stato “aperto”.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FBCA5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19073" y="1678007"/>
            <a:ext cx="8101136" cy="7543118"/>
          </a:xfrm>
          <a:custGeom>
            <a:avLst/>
            <a:gdLst/>
            <a:ahLst/>
            <a:cxnLst/>
            <a:rect l="l" t="t" r="r" b="b"/>
            <a:pathLst>
              <a:path w="8101136" h="7543118">
                <a:moveTo>
                  <a:pt x="0" y="0"/>
                </a:moveTo>
                <a:lnTo>
                  <a:pt x="8101136" y="0"/>
                </a:lnTo>
                <a:lnTo>
                  <a:pt x="8101136" y="7543118"/>
                </a:lnTo>
                <a:lnTo>
                  <a:pt x="0" y="7543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83" t="-5902" r="-1334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443703" y="136525"/>
            <a:ext cx="1452748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BCA5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Schema di Produzione Arduino*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2306" y="1808728"/>
            <a:ext cx="8065661" cy="207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83536"/>
                </a:solidFill>
                <a:latin typeface="Open Sans"/>
                <a:ea typeface="Open Sans"/>
                <a:cs typeface="Open Sans"/>
                <a:sym typeface="Open Sans"/>
              </a:rPr>
              <a:t>Un possibile schema da adottare in produzione, dove il segnale che accende il led verde, ovvero sblocco della serratura, è il PIN IN del modulo relè che con il segnale HIGH andrebbe a chiudere il circuito del relè (NO e COM) andando poi ad alimentare la serratura e sbloccarla.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05090" y="2747593"/>
            <a:ext cx="16230600" cy="662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Controllo prossimità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attraverso la distanza rilevata dal sensore ad ultrasuoni, stabilisce se la porta è aperta o meno.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allarme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verifica lo stato della serratura e della porta e lancia l’allarme se inconsistente.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comunicazione seriale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lettura e scrittura dei pacchetti sulla porta seriale verso il bridge.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r>
              <a:rPr lang="en-US" sz="2200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*pacchetti inviati da Arduino verso il bridge</a:t>
            </a:r>
          </a:p>
          <a:p>
            <a:pPr algn="just">
              <a:lnSpc>
                <a:spcPts val="3080"/>
              </a:lnSpc>
            </a:pPr>
            <a:endParaRPr lang="en-US" sz="2200" i="1">
              <a:solidFill>
                <a:srgbClr val="000000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remota della serratura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funzioni per l’apertura della serratura da remoto.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Controllo Heartbeat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controllo periodico (60s) dello stato “vivo” del sistema.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105090" y="5584425"/>
          <a:ext cx="15969681" cy="1762125"/>
        </p:xfrm>
        <a:graphic>
          <a:graphicData uri="http://schemas.openxmlformats.org/drawingml/2006/table">
            <a:tbl>
              <a:tblPr/>
              <a:tblGrid>
                <a:gridCol w="4876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3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0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5401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START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9A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MESSAGE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9A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9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72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0xFB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000 / 001 / EFF / D / NOLOCK/ HB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0xFA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028700" y="138795"/>
            <a:ext cx="67939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Sketch </a:t>
            </a:r>
            <a:r>
              <a:rPr lang="en-US" sz="6999" b="1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Arduino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5090" y="1663649"/>
            <a:ext cx="1581690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 funzionalità sono essenzialmente 5: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05090" y="117424"/>
            <a:ext cx="286226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Bridge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5090" y="1663649"/>
            <a:ext cx="15816900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E’ l’interfaccia di collegamento fra Arduino ed il </a:t>
            </a:r>
          </a:p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Cloud Firebase, gestisce: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16931"/>
            <a:ext cx="16230600" cy="542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Comunicazione con Arduino: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apertura connessione seriale, meccanismi di controllo e riconnessione automatica in caso di interruzione; notifiche su inattività prolungata.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Sincronizzazione con il Cloud: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interfaccia verso il Firestone DB per il recupero degli stati;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sincronizzazione bi-direzionale fra Arduino e Cloud per garantirne coerenza.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dei Comandi Remoti: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invio di comandi ad Arduino (sblocco/blocco/allarme) provenienti dal cloud.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Monitoraggio e Notifiche in Tempo Reale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invio di notifiche push in App (via Firebase Messaging) in caso di eventi critici; registrazione log.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Multi-Dispositivo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supporto per gestire più dispositivi (serrature), con mappatura unica dei dispositivi tramite ID per un'integrazione scalabile.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425145"/>
            <a:ext cx="11198274" cy="5812054"/>
          </a:xfrm>
          <a:custGeom>
            <a:avLst/>
            <a:gdLst/>
            <a:ahLst/>
            <a:cxnLst/>
            <a:rect l="l" t="t" r="r" b="b"/>
            <a:pathLst>
              <a:path w="11198274" h="5812054">
                <a:moveTo>
                  <a:pt x="0" y="0"/>
                </a:moveTo>
                <a:lnTo>
                  <a:pt x="11198274" y="0"/>
                </a:lnTo>
                <a:lnTo>
                  <a:pt x="11198274" y="5812055"/>
                </a:lnTo>
                <a:lnTo>
                  <a:pt x="0" y="5812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7" r="-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365125"/>
            <a:ext cx="1213707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STRUTTURA </a:t>
            </a:r>
            <a:r>
              <a:rPr lang="en-US" sz="6999" b="1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FIRESTORE DB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65775" y="2101613"/>
            <a:ext cx="48654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Aggiungi corpo del testo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65060" y="2130188"/>
            <a:ext cx="5166204" cy="584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01C21"/>
                </a:solidFill>
                <a:latin typeface="Open Sans"/>
                <a:ea typeface="Open Sans"/>
                <a:cs typeface="Open Sans"/>
                <a:sym typeface="Open Sans"/>
              </a:rPr>
              <a:t>E’ il database in cloud utilizzato per la scrittura e lettura dei dati da parte del bridge (attraverso le librerie di Python per il Cloud Firebase) e da parte dell’app BARIS.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101C2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01C21"/>
                </a:solidFill>
                <a:latin typeface="Open Sans"/>
                <a:ea typeface="Open Sans"/>
                <a:cs typeface="Open Sans"/>
                <a:sym typeface="Open Sans"/>
              </a:rPr>
              <a:t>Presenta 2 documenti principali: 1 relativo ai singoli devices (serrature) ed 1 relativo agli utenti.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101C2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01C21"/>
                </a:solidFill>
                <a:latin typeface="Open Sans"/>
                <a:ea typeface="Open Sans"/>
                <a:cs typeface="Open Sans"/>
                <a:sym typeface="Open Sans"/>
              </a:rPr>
              <a:t>All’interno dei documenti ci sono sotto-raccolte, per memorizzare dati relativi alle prenotazioni ed ai logs degli eventi.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04966" y="9578332"/>
            <a:ext cx="708668" cy="708668"/>
            <a:chOff x="0" y="0"/>
            <a:chExt cx="944890" cy="9448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4890" cy="944890"/>
              <a:chOff x="0" y="0"/>
              <a:chExt cx="66040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5400000">
              <a:off x="374624" y="388698"/>
              <a:ext cx="249109" cy="167493"/>
              <a:chOff x="0" y="0"/>
              <a:chExt cx="1930400" cy="12979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373" b="1373"/>
          <a:stretch>
            <a:fillRect/>
          </a:stretch>
        </p:blipFill>
        <p:spPr>
          <a:xfrm>
            <a:off x="12749435" y="1028700"/>
            <a:ext cx="3800707" cy="83167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365125"/>
            <a:ext cx="1213707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APPLICAZIONE </a:t>
            </a:r>
            <a:r>
              <a:rPr lang="en-US" sz="6999" b="1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BARIS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843344"/>
            <a:ext cx="3299222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Funzionalità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878104"/>
            <a:ext cx="8857209" cy="622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5" lvl="1" indent="-259082" algn="l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Autenticazione e registrazione utenti, interfacce in base al ruolo (UTENTE / ADMIN)</a:t>
            </a:r>
          </a:p>
          <a:p>
            <a:pPr marL="518165" lvl="1" indent="-259082" algn="l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Sblocco serratura da remoto</a:t>
            </a:r>
          </a:p>
          <a:p>
            <a:pPr marL="518165" lvl="1" indent="-259082" algn="l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Gestione prenotazioni per specifico utente e dispositivo in fascia temporale (autorizzazione allo sblocco)</a:t>
            </a:r>
          </a:p>
          <a:p>
            <a:pPr marL="518165" lvl="1" indent="-259082" algn="l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Aggiunta nuovi utenti</a:t>
            </a:r>
          </a:p>
          <a:p>
            <a:pPr marL="518165" lvl="1" indent="-259082" algn="l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Visualizzazione logs eventi</a:t>
            </a:r>
          </a:p>
          <a:p>
            <a:pPr marL="518165" lvl="1" indent="-259082" algn="l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Notifiche real-time su particolari eventi</a:t>
            </a:r>
          </a:p>
          <a:p>
            <a:pPr marL="518165" lvl="1" indent="-259082" algn="l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Controllo real-time stato serratura</a:t>
            </a:r>
          </a:p>
          <a:p>
            <a:pPr marL="518165" lvl="1" indent="-259082" algn="l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Disattivazione Allarme da remoto</a:t>
            </a:r>
          </a:p>
          <a:p>
            <a:pPr marL="518165" lvl="1" indent="-259082" algn="l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Geolocalizzazione durante sblocco (GMaps API)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4147993"/>
            <a:ext cx="8754216" cy="5241587"/>
          </a:xfrm>
          <a:custGeom>
            <a:avLst/>
            <a:gdLst/>
            <a:ahLst/>
            <a:cxnLst/>
            <a:rect l="l" t="t" r="r" b="b"/>
            <a:pathLst>
              <a:path w="8754216" h="5241587">
                <a:moveTo>
                  <a:pt x="0" y="0"/>
                </a:moveTo>
                <a:lnTo>
                  <a:pt x="8754216" y="0"/>
                </a:lnTo>
                <a:lnTo>
                  <a:pt x="8754216" y="5241587"/>
                </a:lnTo>
                <a:lnTo>
                  <a:pt x="0" y="5241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884102" y="361258"/>
            <a:ext cx="1343845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 </a:t>
            </a:r>
            <a:r>
              <a:rPr lang="en-US" sz="6999" b="1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SCRAPING</a:t>
            </a:r>
            <a:r>
              <a:rPr lang="en-US" sz="6999" b="1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  <a:r>
              <a:rPr lang="en-US" sz="6999" b="1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4102" y="1732455"/>
            <a:ext cx="17014114" cy="222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Attraverso 2 notebook Jupyther, sono stati realizzati dei template per la visualizzazione delle principali insights ricavabili dallo scraping del DB Firestore:</a:t>
            </a:r>
          </a:p>
          <a:p>
            <a:pPr algn="l">
              <a:lnSpc>
                <a:spcPts val="45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-Notebook che aggrega più dispositivi</a:t>
            </a:r>
          </a:p>
          <a:p>
            <a:pPr algn="l">
              <a:lnSpc>
                <a:spcPts val="45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-Notebook con le medesime funzioni ma su singolo device.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4102" y="4709679"/>
            <a:ext cx="7784791" cy="374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Alcuni insights: 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 della stagionalità delle prenotazioni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conteggio eventi di allarmi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conteggio unlock serratura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 oraria apertura porte...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Dati a cui è stato applicato un algoritmo di Clustering ML (K-Means) per identificare ad esempio quali giorni potrebbero essere più pericolosi lato effrazioni.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4378" y="236488"/>
            <a:ext cx="10403951" cy="9814023"/>
            <a:chOff x="0" y="0"/>
            <a:chExt cx="8323160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23160" cy="7851218"/>
            </a:xfrm>
            <a:custGeom>
              <a:avLst/>
              <a:gdLst/>
              <a:ahLst/>
              <a:cxnLst/>
              <a:rect l="l" t="t" r="r" b="b"/>
              <a:pathLst>
                <a:path w="8323160" h="7851218">
                  <a:moveTo>
                    <a:pt x="8198700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198700" y="0"/>
                  </a:lnTo>
                  <a:cubicBezTo>
                    <a:pt x="8267280" y="0"/>
                    <a:pt x="8323160" y="55880"/>
                    <a:pt x="8323160" y="124460"/>
                  </a:cubicBezTo>
                  <a:lnTo>
                    <a:pt x="8323160" y="7726759"/>
                  </a:lnTo>
                  <a:cubicBezTo>
                    <a:pt x="8323160" y="7795338"/>
                    <a:pt x="8267280" y="7851218"/>
                    <a:pt x="8198700" y="7851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AutoShape 4"/>
          <p:cNvSpPr/>
          <p:nvPr/>
        </p:nvSpPr>
        <p:spPr>
          <a:xfrm>
            <a:off x="8305508" y="3483496"/>
            <a:ext cx="9137721" cy="0"/>
          </a:xfrm>
          <a:prstGeom prst="line">
            <a:avLst/>
          </a:prstGeom>
          <a:ln w="95250" cap="rnd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AutoShape 5"/>
          <p:cNvSpPr/>
          <p:nvPr/>
        </p:nvSpPr>
        <p:spPr>
          <a:xfrm>
            <a:off x="8305508" y="5137954"/>
            <a:ext cx="9137721" cy="0"/>
          </a:xfrm>
          <a:prstGeom prst="line">
            <a:avLst/>
          </a:prstGeom>
          <a:ln w="95250" cap="rnd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>
            <a:off x="8305508" y="6792412"/>
            <a:ext cx="9137721" cy="0"/>
          </a:xfrm>
          <a:prstGeom prst="line">
            <a:avLst/>
          </a:prstGeom>
          <a:ln w="95250" cap="rnd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8305508" y="1373519"/>
            <a:ext cx="8207785" cy="149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1 Introduzione </a:t>
            </a:r>
          </a:p>
          <a:p>
            <a:pPr algn="l">
              <a:lnSpc>
                <a:spcPts val="4019"/>
              </a:lnSpc>
            </a:pPr>
            <a:endParaRPr lang="en-US" sz="2871" b="1">
              <a:solidFill>
                <a:srgbClr val="0E2C4B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algn="l">
              <a:lnSpc>
                <a:spcPts val="4019"/>
              </a:lnSpc>
            </a:pPr>
            <a:r>
              <a:rPr lang="en-US" sz="2871" i="1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Il progetto, descrizione del problema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05508" y="4037627"/>
            <a:ext cx="8207785" cy="489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2 Tecnologie ed architettura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05508" y="5692085"/>
            <a:ext cx="8207785" cy="489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3 Realizzazione, schemi, protocolli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05508" y="7346543"/>
            <a:ext cx="9137721" cy="149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4 Conclusione</a:t>
            </a:r>
          </a:p>
          <a:p>
            <a:pPr algn="l">
              <a:lnSpc>
                <a:spcPts val="4019"/>
              </a:lnSpc>
            </a:pPr>
            <a:endParaRPr lang="en-US" sz="2871" b="1">
              <a:solidFill>
                <a:srgbClr val="0E2C4B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algn="l">
              <a:lnSpc>
                <a:spcPts val="4019"/>
              </a:lnSpc>
            </a:pPr>
            <a:r>
              <a:rPr lang="en-US" sz="2871" i="1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Contesto applicativo presente e futuro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430669"/>
            <a:ext cx="5026934" cy="1792817"/>
            <a:chOff x="0" y="0"/>
            <a:chExt cx="6702579" cy="23904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702579" cy="2390422"/>
              <a:chOff x="0" y="0"/>
              <a:chExt cx="4021547" cy="143425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021548" cy="1434253"/>
              </a:xfrm>
              <a:custGeom>
                <a:avLst/>
                <a:gdLst/>
                <a:ahLst/>
                <a:cxnLst/>
                <a:rect l="l" t="t" r="r" b="b"/>
                <a:pathLst>
                  <a:path w="4021548" h="1434253">
                    <a:moveTo>
                      <a:pt x="3897087" y="1434253"/>
                    </a:moveTo>
                    <a:lnTo>
                      <a:pt x="124460" y="1434253"/>
                    </a:lnTo>
                    <a:cubicBezTo>
                      <a:pt x="55880" y="1434253"/>
                      <a:pt x="0" y="1378373"/>
                      <a:pt x="0" y="13097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97088" y="0"/>
                    </a:lnTo>
                    <a:cubicBezTo>
                      <a:pt x="3965668" y="0"/>
                      <a:pt x="4021548" y="55880"/>
                      <a:pt x="4021548" y="124460"/>
                    </a:cubicBezTo>
                    <a:lnTo>
                      <a:pt x="4021548" y="1309793"/>
                    </a:lnTo>
                    <a:cubicBezTo>
                      <a:pt x="4021548" y="1378373"/>
                      <a:pt x="3965668" y="1434253"/>
                      <a:pt x="3897088" y="1434253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693230" y="225778"/>
              <a:ext cx="5587728" cy="185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19"/>
                </a:lnSpc>
              </a:pPr>
              <a:r>
                <a:rPr lang="en-US" sz="4599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Argomenti di discussione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893491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89349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8869" y="4614862"/>
            <a:ext cx="847026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Conclusioni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971016" y="7020088"/>
            <a:ext cx="2675994" cy="1921850"/>
          </a:xfrm>
          <a:custGeom>
            <a:avLst/>
            <a:gdLst/>
            <a:ahLst/>
            <a:cxnLst/>
            <a:rect l="l" t="t" r="r" b="b"/>
            <a:pathLst>
              <a:path w="2675994" h="1921850">
                <a:moveTo>
                  <a:pt x="0" y="0"/>
                </a:moveTo>
                <a:lnTo>
                  <a:pt x="2675994" y="0"/>
                </a:lnTo>
                <a:lnTo>
                  <a:pt x="2675994" y="1921850"/>
                </a:lnTo>
                <a:lnTo>
                  <a:pt x="0" y="192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990358" y="1028700"/>
            <a:ext cx="2147192" cy="2057400"/>
          </a:xfrm>
          <a:custGeom>
            <a:avLst/>
            <a:gdLst/>
            <a:ahLst/>
            <a:cxnLst/>
            <a:rect l="l" t="t" r="r" b="b"/>
            <a:pathLst>
              <a:path w="2147192" h="2057400">
                <a:moveTo>
                  <a:pt x="0" y="0"/>
                </a:moveTo>
                <a:lnTo>
                  <a:pt x="2147192" y="0"/>
                </a:lnTo>
                <a:lnTo>
                  <a:pt x="21471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26417" y="1152641"/>
            <a:ext cx="7332883" cy="6848646"/>
            <a:chOff x="0" y="0"/>
            <a:chExt cx="6350000" cy="5930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930669"/>
            </a:xfrm>
            <a:custGeom>
              <a:avLst/>
              <a:gdLst/>
              <a:ahLst/>
              <a:cxnLst/>
              <a:rect l="l" t="t" r="r" b="b"/>
              <a:pathLst>
                <a:path w="6350000" h="5930669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474">
                <a:alpha val="2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 flipH="1">
            <a:off x="9926417" y="7194163"/>
            <a:ext cx="6367586" cy="2064137"/>
          </a:xfrm>
          <a:custGeom>
            <a:avLst/>
            <a:gdLst/>
            <a:ahLst/>
            <a:cxnLst/>
            <a:rect l="l" t="t" r="r" b="b"/>
            <a:pathLst>
              <a:path w="6367586" h="2064137">
                <a:moveTo>
                  <a:pt x="6367586" y="0"/>
                </a:moveTo>
                <a:lnTo>
                  <a:pt x="0" y="0"/>
                </a:lnTo>
                <a:lnTo>
                  <a:pt x="0" y="2064137"/>
                </a:lnTo>
                <a:lnTo>
                  <a:pt x="6367586" y="2064137"/>
                </a:lnTo>
                <a:lnTo>
                  <a:pt x="6367586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t="-3535" b="-353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475818" y="1570193"/>
            <a:ext cx="6234082" cy="6234082"/>
          </a:xfrm>
          <a:custGeom>
            <a:avLst/>
            <a:gdLst/>
            <a:ahLst/>
            <a:cxnLst/>
            <a:rect l="l" t="t" r="r" b="b"/>
            <a:pathLst>
              <a:path w="6234082" h="6234082">
                <a:moveTo>
                  <a:pt x="0" y="0"/>
                </a:moveTo>
                <a:lnTo>
                  <a:pt x="6234081" y="0"/>
                </a:lnTo>
                <a:lnTo>
                  <a:pt x="6234081" y="6234082"/>
                </a:lnTo>
                <a:lnTo>
                  <a:pt x="0" y="6234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403378"/>
            <a:ext cx="7277675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399"/>
              </a:lnSpc>
              <a:spcBef>
                <a:spcPct val="0"/>
              </a:spcBef>
            </a:pPr>
            <a:r>
              <a:rPr lang="en-US" sz="5999" b="1" u="none" strike="noStrik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Benefici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84518"/>
            <a:ext cx="7277675" cy="717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48B474"/>
                </a:solidFill>
                <a:latin typeface="Muli Bold"/>
                <a:ea typeface="Muli Bold"/>
                <a:cs typeface="Muli Bold"/>
                <a:sym typeface="Muli Bold"/>
              </a:rPr>
              <a:t>Automazione e Sicurezza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Riduce l’intervento umano nel processo di accoglienza ed aumenta la sicurezza grazie al monitoraggio real-time di effrazioni ed accessi; il sistema key-less non presenta rischi di duplicazione chiavi e di codici di accesso.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48B474"/>
                </a:solidFill>
                <a:latin typeface="Muli Bold"/>
                <a:ea typeface="Muli Bold"/>
                <a:cs typeface="Muli Bold"/>
                <a:sym typeface="Muli Bold"/>
              </a:rPr>
              <a:t>Esperienza Utente Facilitata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L’utente ha solo bisogno dell’app e non deve curarsi delle chiavi fisiche.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48B474"/>
                </a:solidFill>
                <a:latin typeface="Muli Bold"/>
                <a:ea typeface="Muli Bold"/>
                <a:cs typeface="Muli Bold"/>
                <a:sym typeface="Muli Bold"/>
              </a:rPr>
              <a:t>Scalabilità e Flessibilità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La soluzione è facilmente scalabile ed adattabile per piccole e grandi strutture.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48B474"/>
                </a:solidFill>
                <a:latin typeface="Muli Bold"/>
                <a:ea typeface="Muli Bold"/>
                <a:cs typeface="Muli Bold"/>
                <a:sym typeface="Muli Bold"/>
              </a:rPr>
              <a:t>Riduzione dei Costi Operativi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Elimina la necessità di chiavi fisiche ed il rischio di smarrimenti, riduce il costo del personale; i dati degli accessi possono aiutare nelle strategie di business.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89349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098" y="1957331"/>
            <a:ext cx="8719068" cy="1173593"/>
            <a:chOff x="0" y="0"/>
            <a:chExt cx="6975254" cy="938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75254" cy="938874"/>
            </a:xfrm>
            <a:custGeom>
              <a:avLst/>
              <a:gdLst/>
              <a:ahLst/>
              <a:cxnLst/>
              <a:rect l="l" t="t" r="r" b="b"/>
              <a:pathLst>
                <a:path w="6975254" h="938874">
                  <a:moveTo>
                    <a:pt x="6850793" y="938874"/>
                  </a:moveTo>
                  <a:lnTo>
                    <a:pt x="124460" y="938874"/>
                  </a:lnTo>
                  <a:cubicBezTo>
                    <a:pt x="55880" y="938874"/>
                    <a:pt x="0" y="882994"/>
                    <a:pt x="0" y="8144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814414"/>
                  </a:lnTo>
                  <a:cubicBezTo>
                    <a:pt x="6975254" y="882994"/>
                    <a:pt x="6919374" y="938874"/>
                    <a:pt x="6850794" y="938874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76098" y="3416442"/>
            <a:ext cx="8719068" cy="1257074"/>
            <a:chOff x="0" y="0"/>
            <a:chExt cx="6975254" cy="1005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75254" cy="1005659"/>
            </a:xfrm>
            <a:custGeom>
              <a:avLst/>
              <a:gdLst/>
              <a:ahLst/>
              <a:cxnLst/>
              <a:rect l="l" t="t" r="r" b="b"/>
              <a:pathLst>
                <a:path w="6975254" h="1005659">
                  <a:moveTo>
                    <a:pt x="6850793" y="1005659"/>
                  </a:moveTo>
                  <a:lnTo>
                    <a:pt x="124460" y="1005659"/>
                  </a:lnTo>
                  <a:cubicBezTo>
                    <a:pt x="55880" y="1005659"/>
                    <a:pt x="0" y="949779"/>
                    <a:pt x="0" y="8811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881199"/>
                  </a:lnTo>
                  <a:cubicBezTo>
                    <a:pt x="6975254" y="949779"/>
                    <a:pt x="6919374" y="1005659"/>
                    <a:pt x="6850794" y="1005659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6098" y="4992510"/>
            <a:ext cx="8719068" cy="1517698"/>
            <a:chOff x="0" y="0"/>
            <a:chExt cx="6975254" cy="12141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75254" cy="1214159"/>
            </a:xfrm>
            <a:custGeom>
              <a:avLst/>
              <a:gdLst/>
              <a:ahLst/>
              <a:cxnLst/>
              <a:rect l="l" t="t" r="r" b="b"/>
              <a:pathLst>
                <a:path w="6975254" h="1214159">
                  <a:moveTo>
                    <a:pt x="6850793" y="1214159"/>
                  </a:moveTo>
                  <a:lnTo>
                    <a:pt x="124460" y="1214159"/>
                  </a:lnTo>
                  <a:cubicBezTo>
                    <a:pt x="55880" y="1214159"/>
                    <a:pt x="0" y="1158279"/>
                    <a:pt x="0" y="10896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1089699"/>
                  </a:lnTo>
                  <a:cubicBezTo>
                    <a:pt x="6975254" y="1158279"/>
                    <a:pt x="6919374" y="1214159"/>
                    <a:pt x="6850794" y="1214159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7058351" y="8191565"/>
            <a:ext cx="202594" cy="136218"/>
            <a:chOff x="0" y="0"/>
            <a:chExt cx="1930400" cy="12979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89349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6098" y="6795959"/>
            <a:ext cx="8719068" cy="825500"/>
            <a:chOff x="0" y="0"/>
            <a:chExt cx="6975254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75254" cy="660400"/>
            </a:xfrm>
            <a:custGeom>
              <a:avLst/>
              <a:gdLst/>
              <a:ahLst/>
              <a:cxnLst/>
              <a:rect l="l" t="t" r="r" b="b"/>
              <a:pathLst>
                <a:path w="6975254" h="660400">
                  <a:moveTo>
                    <a:pt x="685079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535940"/>
                  </a:lnTo>
                  <a:cubicBezTo>
                    <a:pt x="6975254" y="604520"/>
                    <a:pt x="6919374" y="660400"/>
                    <a:pt x="6850794" y="660400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6098" y="7923078"/>
            <a:ext cx="8719068" cy="1228807"/>
            <a:chOff x="0" y="0"/>
            <a:chExt cx="6975254" cy="98304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75254" cy="983046"/>
            </a:xfrm>
            <a:custGeom>
              <a:avLst/>
              <a:gdLst/>
              <a:ahLst/>
              <a:cxnLst/>
              <a:rect l="l" t="t" r="r" b="b"/>
              <a:pathLst>
                <a:path w="6975254" h="983046">
                  <a:moveTo>
                    <a:pt x="6850793" y="983046"/>
                  </a:moveTo>
                  <a:lnTo>
                    <a:pt x="124460" y="983046"/>
                  </a:lnTo>
                  <a:cubicBezTo>
                    <a:pt x="55880" y="983046"/>
                    <a:pt x="0" y="927166"/>
                    <a:pt x="0" y="858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858586"/>
                  </a:lnTo>
                  <a:cubicBezTo>
                    <a:pt x="6975254" y="927166"/>
                    <a:pt x="6919374" y="983046"/>
                    <a:pt x="6850794" y="983046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44080" y="1674699"/>
            <a:ext cx="6002997" cy="5606581"/>
            <a:chOff x="0" y="0"/>
            <a:chExt cx="6350000" cy="59306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5930669"/>
            </a:xfrm>
            <a:custGeom>
              <a:avLst/>
              <a:gdLst/>
              <a:ahLst/>
              <a:cxnLst/>
              <a:rect l="l" t="t" r="r" b="b"/>
              <a:pathLst>
                <a:path w="6350000" h="5930669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474">
                <a:alpha val="2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11244080" y="6620535"/>
            <a:ext cx="5212766" cy="1689787"/>
          </a:xfrm>
          <a:custGeom>
            <a:avLst/>
            <a:gdLst/>
            <a:ahLst/>
            <a:cxnLst/>
            <a:rect l="l" t="t" r="r" b="b"/>
            <a:pathLst>
              <a:path w="5212766" h="1689787">
                <a:moveTo>
                  <a:pt x="5212766" y="0"/>
                </a:moveTo>
                <a:lnTo>
                  <a:pt x="0" y="0"/>
                </a:lnTo>
                <a:lnTo>
                  <a:pt x="0" y="1689787"/>
                </a:lnTo>
                <a:lnTo>
                  <a:pt x="5212766" y="1689787"/>
                </a:lnTo>
                <a:lnTo>
                  <a:pt x="5212766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t="-3535" b="-353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1"/>
          <p:cNvSpPr txBox="1"/>
          <p:nvPr/>
        </p:nvSpPr>
        <p:spPr>
          <a:xfrm>
            <a:off x="1015647" y="528581"/>
            <a:ext cx="721942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b="1">
                <a:solidFill>
                  <a:srgbClr val="000000">
                    <a:alpha val="78824"/>
                  </a:srgbClr>
                </a:solidFill>
                <a:latin typeface="Muli Bold"/>
                <a:ea typeface="Muli Bold"/>
                <a:cs typeface="Muli Bold"/>
                <a:sym typeface="Muli Bold"/>
              </a:rPr>
              <a:t>Sviluppi futuri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9788" y="2084854"/>
            <a:ext cx="843537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1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Integrazione con sistemi domotici (illuminazione, termostati..) per creare un’ecosistema esteso.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783" y="5113062"/>
            <a:ext cx="8522383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1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Adesione ai nuovi assetti normativi, garantendo una procedura di KYC conforme (autenticazione SPID e/o uso di provider per conferma identità)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2783" y="3608733"/>
            <a:ext cx="852238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1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Supporto per tecnologie biometriche, aumentando sicurezza ed usabilità.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5647" y="6953659"/>
            <a:ext cx="847951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1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Implementazione di sistema di backup per accesso offline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2783" y="8075478"/>
            <a:ext cx="847951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1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Integrazione con piattaforme di prenotazione per sincronizzare il sistema in modo automatico</a:t>
            </a:r>
          </a:p>
        </p:txBody>
      </p:sp>
      <p:pic>
        <p:nvPicPr>
          <p:cNvPr id="28" name="Immagine 27" descr="Immagine che contiene nuvola, cielo, aria aperta, testo&#10;&#10;Descrizione generata automaticamente">
            <a:extLst>
              <a:ext uri="{FF2B5EF4-FFF2-40B4-BE49-F238E27FC236}">
                <a16:creationId xmlns:a16="http://schemas.microsoft.com/office/drawing/2014/main" id="{3DD670C5-F4EC-AAB3-46BF-75EE2EEEA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004" y="1899207"/>
            <a:ext cx="4943957" cy="49439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38299" y="4211460"/>
            <a:ext cx="1882545" cy="1864081"/>
          </a:xfrm>
          <a:custGeom>
            <a:avLst/>
            <a:gdLst/>
            <a:ahLst/>
            <a:cxnLst/>
            <a:rect l="l" t="t" r="r" b="b"/>
            <a:pathLst>
              <a:path w="1882545" h="1864081">
                <a:moveTo>
                  <a:pt x="0" y="0"/>
                </a:moveTo>
                <a:lnTo>
                  <a:pt x="1882545" y="0"/>
                </a:lnTo>
                <a:lnTo>
                  <a:pt x="1882545" y="1864080"/>
                </a:lnTo>
                <a:lnTo>
                  <a:pt x="0" y="186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71" t="-30855" r="-24829" b="-2154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47306" y="2891907"/>
            <a:ext cx="8894367" cy="47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824" i="1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Semplifica la gestione, valorizza l'ospitalità</a:t>
            </a:r>
          </a:p>
        </p:txBody>
      </p:sp>
      <p:sp>
        <p:nvSpPr>
          <p:cNvPr id="4" name="Freeform 4"/>
          <p:cNvSpPr/>
          <p:nvPr/>
        </p:nvSpPr>
        <p:spPr>
          <a:xfrm>
            <a:off x="9683272" y="-2870666"/>
            <a:ext cx="15970048" cy="16028332"/>
          </a:xfrm>
          <a:custGeom>
            <a:avLst/>
            <a:gdLst/>
            <a:ahLst/>
            <a:cxnLst/>
            <a:rect l="l" t="t" r="r" b="b"/>
            <a:pathLst>
              <a:path w="15970048" h="16028332">
                <a:moveTo>
                  <a:pt x="0" y="0"/>
                </a:moveTo>
                <a:lnTo>
                  <a:pt x="15970047" y="0"/>
                </a:lnTo>
                <a:lnTo>
                  <a:pt x="15970047" y="16028332"/>
                </a:lnTo>
                <a:lnTo>
                  <a:pt x="0" y="1602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AutoShape 5"/>
          <p:cNvSpPr/>
          <p:nvPr/>
        </p:nvSpPr>
        <p:spPr>
          <a:xfrm flipH="1">
            <a:off x="870115" y="8174536"/>
            <a:ext cx="9071559" cy="0"/>
          </a:xfrm>
          <a:prstGeom prst="line">
            <a:avLst/>
          </a:prstGeom>
          <a:ln w="19050" cap="flat">
            <a:solidFill>
              <a:srgbClr val="48B4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6790287" y="9258300"/>
            <a:ext cx="2195128" cy="535716"/>
          </a:xfrm>
          <a:custGeom>
            <a:avLst/>
            <a:gdLst/>
            <a:ahLst/>
            <a:cxnLst/>
            <a:rect l="l" t="t" r="r" b="b"/>
            <a:pathLst>
              <a:path w="2195128" h="535716">
                <a:moveTo>
                  <a:pt x="0" y="0"/>
                </a:moveTo>
                <a:lnTo>
                  <a:pt x="2195128" y="0"/>
                </a:lnTo>
                <a:lnTo>
                  <a:pt x="2195128" y="535716"/>
                </a:lnTo>
                <a:lnTo>
                  <a:pt x="0" y="535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47126" y="8517407"/>
            <a:ext cx="2702710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Baris IoT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49836" y="8517407"/>
            <a:ext cx="3881493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www.baris.com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1266" y="8517407"/>
            <a:ext cx="4059491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hello@baris.com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1765" y="694298"/>
            <a:ext cx="11399213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Grazie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0115" y="9308988"/>
            <a:ext cx="5227522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https://github.com/VTvito/BARIS-IoT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85915" y="730664"/>
            <a:ext cx="4195191" cy="3918155"/>
            <a:chOff x="0" y="0"/>
            <a:chExt cx="6350000" cy="5930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930669"/>
            </a:xfrm>
            <a:custGeom>
              <a:avLst/>
              <a:gdLst/>
              <a:ahLst/>
              <a:cxnLst/>
              <a:rect l="l" t="t" r="r" b="b"/>
              <a:pathLst>
                <a:path w="6350000" h="5930669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6EBE7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 flipH="1">
            <a:off x="2028967" y="6201069"/>
            <a:ext cx="4249355" cy="1377484"/>
          </a:xfrm>
          <a:custGeom>
            <a:avLst/>
            <a:gdLst/>
            <a:ahLst/>
            <a:cxnLst/>
            <a:rect l="l" t="t" r="r" b="b"/>
            <a:pathLst>
              <a:path w="4249355" h="1377484">
                <a:moveTo>
                  <a:pt x="4249354" y="0"/>
                </a:moveTo>
                <a:lnTo>
                  <a:pt x="0" y="0"/>
                </a:lnTo>
                <a:lnTo>
                  <a:pt x="0" y="1377484"/>
                </a:lnTo>
                <a:lnTo>
                  <a:pt x="4249354" y="1377484"/>
                </a:lnTo>
                <a:lnTo>
                  <a:pt x="4249354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t="-3535" b="-353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2853321" y="5716409"/>
            <a:ext cx="4069183" cy="3800469"/>
            <a:chOff x="0" y="0"/>
            <a:chExt cx="6350000" cy="5930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930669"/>
            </a:xfrm>
            <a:custGeom>
              <a:avLst/>
              <a:gdLst/>
              <a:ahLst/>
              <a:cxnLst/>
              <a:rect l="l" t="t" r="r" b="b"/>
              <a:pathLst>
                <a:path w="6350000" h="5930669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79ADE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2028967" y="8521641"/>
            <a:ext cx="4249355" cy="1377484"/>
          </a:xfrm>
          <a:custGeom>
            <a:avLst/>
            <a:gdLst/>
            <a:ahLst/>
            <a:cxnLst/>
            <a:rect l="l" t="t" r="r" b="b"/>
            <a:pathLst>
              <a:path w="4249355" h="1377484">
                <a:moveTo>
                  <a:pt x="4249354" y="0"/>
                </a:moveTo>
                <a:lnTo>
                  <a:pt x="0" y="0"/>
                </a:lnTo>
                <a:lnTo>
                  <a:pt x="0" y="1377484"/>
                </a:lnTo>
                <a:lnTo>
                  <a:pt x="4249354" y="1377484"/>
                </a:lnTo>
                <a:lnTo>
                  <a:pt x="4249354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t="-3535" b="-353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9676066" y="203905"/>
            <a:ext cx="7277675" cy="9879189"/>
            <a:chOff x="0" y="0"/>
            <a:chExt cx="9703567" cy="1317225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81000"/>
              <a:ext cx="9703567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799" b="1">
                  <a:solidFill>
                    <a:srgbClr val="FF575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L’idea della serratura IoT per BnB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9097"/>
              <a:ext cx="8956646" cy="937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L’idea nasce dall'esigenza crescente di automazione e sicurezza per gli accessi ai BnB, un settore in forte espansione in paesi come l’Italia</a:t>
              </a:r>
            </a:p>
            <a:p>
              <a:pPr algn="l">
                <a:lnSpc>
                  <a:spcPts val="2940"/>
                </a:lnSpc>
              </a:pPr>
              <a:endPara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Mercato caratterizzato per lo più da brevi soggiorni, spesso completamente intermediati attraverso piattaforme web e senza contatto umano.</a:t>
              </a:r>
            </a:p>
            <a:p>
              <a:pPr algn="l">
                <a:lnSpc>
                  <a:spcPts val="2940"/>
                </a:lnSpc>
              </a:pPr>
              <a:endPara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Solo in Italia risultano 608mila alloggi offerti online  </a:t>
              </a:r>
              <a:r>
                <a:rPr lang="en-US" sz="2100" i="1" u="sng">
                  <a:solidFill>
                    <a:srgbClr val="0E2C4B"/>
                  </a:solidFill>
                  <a:latin typeface="Muli Italics"/>
                  <a:ea typeface="Muli Italics"/>
                  <a:cs typeface="Muli Italics"/>
                  <a:sym typeface="Muli Italics"/>
                </a:rPr>
                <a:t>[Il Sole24ore, 09/06/24: Airbnb, nel 2023 boom di transazioni: 7,5 miliardi in Italia]</a:t>
              </a:r>
            </a:p>
            <a:p>
              <a:pPr algn="l">
                <a:lnSpc>
                  <a:spcPts val="2940"/>
                </a:lnSpc>
              </a:pPr>
              <a:endParaRPr lang="en-US" sz="2100" i="1" u="sng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endParaRPr>
            </a:p>
            <a:p>
              <a:pPr algn="l">
                <a:lnSpc>
                  <a:spcPts val="2940"/>
                </a:lnSpc>
              </a:pPr>
              <a:endParaRPr lang="en-US" sz="2100" i="1" u="sng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endParaRPr>
            </a:p>
            <a:p>
              <a:pPr algn="l">
                <a:lnSpc>
                  <a:spcPts val="2940"/>
                </a:lnSpc>
              </a:pPr>
              <a:endParaRPr lang="en-US" sz="2100" i="1" u="sng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endParaRPr>
            </a:p>
            <a:p>
              <a:pPr algn="l">
                <a:lnSpc>
                  <a:spcPts val="2940"/>
                </a:lnSpc>
              </a:pPr>
              <a:endParaRPr lang="en-US" sz="2100" i="1" u="sng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endParaRPr>
            </a:p>
            <a:p>
              <a:pPr algn="l">
                <a:lnSpc>
                  <a:spcPts val="2940"/>
                </a:lnSpc>
              </a:pPr>
              <a:endParaRPr lang="en-US" sz="2100" i="1" u="sng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endParaRPr>
            </a:p>
            <a:p>
              <a:pPr algn="l">
                <a:lnSpc>
                  <a:spcPts val="2940"/>
                </a:lnSpc>
              </a:pPr>
              <a:endParaRPr lang="en-US" sz="2100" i="1" u="sng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endParaRPr>
            </a:p>
            <a:p>
              <a:pPr algn="l">
                <a:lnSpc>
                  <a:spcPts val="2940"/>
                </a:lnSpc>
              </a:pPr>
              <a:endParaRPr lang="en-US" sz="2100" i="1" u="sng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2160710" y="3571806"/>
            <a:ext cx="4249355" cy="1377484"/>
          </a:xfrm>
          <a:custGeom>
            <a:avLst/>
            <a:gdLst/>
            <a:ahLst/>
            <a:cxnLst/>
            <a:rect l="l" t="t" r="r" b="b"/>
            <a:pathLst>
              <a:path w="4249355" h="1377484">
                <a:moveTo>
                  <a:pt x="4249355" y="0"/>
                </a:moveTo>
                <a:lnTo>
                  <a:pt x="0" y="0"/>
                </a:lnTo>
                <a:lnTo>
                  <a:pt x="0" y="1377484"/>
                </a:lnTo>
                <a:lnTo>
                  <a:pt x="4249355" y="1377484"/>
                </a:lnTo>
                <a:lnTo>
                  <a:pt x="4249355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t="-3535" b="-3535"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5" name="Immagine 14" descr="Immagine che contiene interno, interior design, Bancone, divano&#10;&#10;Descrizione generata automaticamente">
            <a:extLst>
              <a:ext uri="{FF2B5EF4-FFF2-40B4-BE49-F238E27FC236}">
                <a16:creationId xmlns:a16="http://schemas.microsoft.com/office/drawing/2014/main" id="{1900D593-334C-9B08-353D-946DB78BF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21" y="906661"/>
            <a:ext cx="4069183" cy="3474022"/>
          </a:xfrm>
          <a:prstGeom prst="rect">
            <a:avLst/>
          </a:prstGeom>
        </p:spPr>
      </p:pic>
      <p:pic>
        <p:nvPicPr>
          <p:cNvPr id="17" name="Immagine 16" descr="Immagine che contiene testo, persona, automobile, tenere&#10;&#10;Descrizione generata automaticamente">
            <a:extLst>
              <a:ext uri="{FF2B5EF4-FFF2-40B4-BE49-F238E27FC236}">
                <a16:creationId xmlns:a16="http://schemas.microsoft.com/office/drawing/2014/main" id="{5E4654CA-D758-5471-D498-3D21A6C7E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04" y="5416475"/>
            <a:ext cx="4034839" cy="40348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016" y="4009461"/>
            <a:ext cx="5501136" cy="2877346"/>
            <a:chOff x="0" y="0"/>
            <a:chExt cx="4400909" cy="2301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0909" cy="2301877"/>
            </a:xfrm>
            <a:custGeom>
              <a:avLst/>
              <a:gdLst/>
              <a:ahLst/>
              <a:cxnLst/>
              <a:rect l="l" t="t" r="r" b="b"/>
              <a:pathLst>
                <a:path w="4400909" h="2301877">
                  <a:moveTo>
                    <a:pt x="4276449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76449" y="0"/>
                  </a:lnTo>
                  <a:cubicBezTo>
                    <a:pt x="4345029" y="0"/>
                    <a:pt x="4400909" y="55880"/>
                    <a:pt x="4400909" y="124460"/>
                  </a:cubicBezTo>
                  <a:lnTo>
                    <a:pt x="4400909" y="2177417"/>
                  </a:lnTo>
                  <a:cubicBezTo>
                    <a:pt x="4400909" y="2245997"/>
                    <a:pt x="4345029" y="2301877"/>
                    <a:pt x="4276449" y="230187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277235" y="4009461"/>
            <a:ext cx="5501136" cy="2877346"/>
            <a:chOff x="0" y="0"/>
            <a:chExt cx="4400909" cy="2301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00909" cy="2301877"/>
            </a:xfrm>
            <a:custGeom>
              <a:avLst/>
              <a:gdLst/>
              <a:ahLst/>
              <a:cxnLst/>
              <a:rect l="l" t="t" r="r" b="b"/>
              <a:pathLst>
                <a:path w="4400909" h="2301877">
                  <a:moveTo>
                    <a:pt x="4276449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76449" y="0"/>
                  </a:lnTo>
                  <a:cubicBezTo>
                    <a:pt x="4345029" y="0"/>
                    <a:pt x="4400909" y="55880"/>
                    <a:pt x="4400909" y="124460"/>
                  </a:cubicBezTo>
                  <a:lnTo>
                    <a:pt x="4400909" y="2177417"/>
                  </a:lnTo>
                  <a:cubicBezTo>
                    <a:pt x="4400909" y="2245997"/>
                    <a:pt x="4345029" y="2301877"/>
                    <a:pt x="4276449" y="230187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54454" y="4009461"/>
            <a:ext cx="5618434" cy="2877346"/>
            <a:chOff x="0" y="0"/>
            <a:chExt cx="4494747" cy="23018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94748" cy="2301877"/>
            </a:xfrm>
            <a:custGeom>
              <a:avLst/>
              <a:gdLst/>
              <a:ahLst/>
              <a:cxnLst/>
              <a:rect l="l" t="t" r="r" b="b"/>
              <a:pathLst>
                <a:path w="4494748" h="2301877">
                  <a:moveTo>
                    <a:pt x="4370288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70288" y="0"/>
                  </a:lnTo>
                  <a:cubicBezTo>
                    <a:pt x="4438867" y="0"/>
                    <a:pt x="4494748" y="55880"/>
                    <a:pt x="4494748" y="124460"/>
                  </a:cubicBezTo>
                  <a:lnTo>
                    <a:pt x="4494748" y="2177417"/>
                  </a:lnTo>
                  <a:cubicBezTo>
                    <a:pt x="4494748" y="2245997"/>
                    <a:pt x="4438867" y="2301877"/>
                    <a:pt x="4370288" y="230187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38225"/>
            <a:ext cx="12920711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FF575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Sfide per i proprietari di BnB</a:t>
            </a:r>
          </a:p>
          <a:p>
            <a:pPr algn="l">
              <a:lnSpc>
                <a:spcPts val="8400"/>
              </a:lnSpc>
            </a:pPr>
            <a:endParaRPr lang="en-US" sz="6999" b="1">
              <a:solidFill>
                <a:srgbClr val="FF5757"/>
              </a:solidFill>
              <a:latin typeface="Muli Ultra-Bold"/>
              <a:ea typeface="Muli Ultra-Bold"/>
              <a:cs typeface="Muli Ultra-Bold"/>
              <a:sym typeface="Muli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4358" y="4901287"/>
            <a:ext cx="4772452" cy="125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Accesso manuale ai locali, spesso poco pratico e inefficiente.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897541" y="4901287"/>
            <a:ext cx="4772452" cy="125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Difficoltà nella gestione a distanza.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41577" y="4901287"/>
            <a:ext cx="4772452" cy="83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Mancanza di tracciamento e sicurezza.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36863"/>
            <a:ext cx="7332883" cy="6848646"/>
            <a:chOff x="0" y="0"/>
            <a:chExt cx="6350000" cy="5930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930669"/>
            </a:xfrm>
            <a:custGeom>
              <a:avLst/>
              <a:gdLst/>
              <a:ahLst/>
              <a:cxnLst/>
              <a:rect l="l" t="t" r="r" b="b"/>
              <a:pathLst>
                <a:path w="6350000" h="5930669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 flipH="1">
            <a:off x="1028700" y="7194163"/>
            <a:ext cx="6367586" cy="2064137"/>
          </a:xfrm>
          <a:custGeom>
            <a:avLst/>
            <a:gdLst/>
            <a:ahLst/>
            <a:cxnLst/>
            <a:rect l="l" t="t" r="r" b="b"/>
            <a:pathLst>
              <a:path w="6367586" h="2064137">
                <a:moveTo>
                  <a:pt x="6367586" y="0"/>
                </a:moveTo>
                <a:lnTo>
                  <a:pt x="0" y="0"/>
                </a:lnTo>
                <a:lnTo>
                  <a:pt x="0" y="2064137"/>
                </a:lnTo>
                <a:lnTo>
                  <a:pt x="6367586" y="2064137"/>
                </a:lnTo>
                <a:lnTo>
                  <a:pt x="6367586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t="-3535" b="-353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840275" y="2624374"/>
            <a:ext cx="5709733" cy="5601857"/>
          </a:xfrm>
          <a:custGeom>
            <a:avLst/>
            <a:gdLst/>
            <a:ahLst/>
            <a:cxnLst/>
            <a:rect l="l" t="t" r="r" b="b"/>
            <a:pathLst>
              <a:path w="5709733" h="5601857">
                <a:moveTo>
                  <a:pt x="0" y="0"/>
                </a:moveTo>
                <a:lnTo>
                  <a:pt x="5709733" y="0"/>
                </a:lnTo>
                <a:lnTo>
                  <a:pt x="5709733" y="5601857"/>
                </a:lnTo>
                <a:lnTo>
                  <a:pt x="0" y="5601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3" b="-124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9981625" y="576307"/>
            <a:ext cx="727767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 b="1">
                <a:solidFill>
                  <a:srgbClr val="FF575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La Vision del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99640" y="3247801"/>
            <a:ext cx="7277675" cy="555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endParaRPr/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BARIS 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nasce come una soluzione integrata di serratura smart per: </a:t>
            </a:r>
            <a:r>
              <a:rPr lang="en-US" sz="21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sblocco da remoto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21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controllo dello stato della porta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21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controllo allarme.. tutto contestualizzato nell’ottica dei B&amp;B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Ogni serratura è dotata di sensore di prossimità, che rileva lo stato della porta (chiusa o aperta), consentendo la </a:t>
            </a:r>
            <a:r>
              <a:rPr lang="en-US" sz="21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registrazione degli accessi e l’implementazione di un sistema di allarme.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 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La </a:t>
            </a:r>
            <a:r>
              <a:rPr lang="en-US" sz="21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gestione passa attraverso una applicazione mobile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, con i proprietari in grado di sincronizzare prenotazioni ed autorizzazioni di accesso ai propri clienti.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1625" y="1380585"/>
            <a:ext cx="7277675" cy="97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575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Una soluzione di serratura intelligente, sicura e automatizzata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367176" y="-4341263"/>
            <a:ext cx="22979922" cy="10739927"/>
          </a:xfrm>
          <a:prstGeom prst="rect">
            <a:avLst/>
          </a:prstGeom>
          <a:solidFill>
            <a:srgbClr val="EFF9FD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1656890"/>
            <a:ext cx="7621597" cy="2512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80"/>
              </a:lnSpc>
            </a:pPr>
            <a:r>
              <a:rPr lang="en-US" sz="8316" b="1">
                <a:solidFill>
                  <a:srgbClr val="FF5757"/>
                </a:solidFill>
                <a:latin typeface="DM Sans Bold"/>
                <a:ea typeface="DM Sans Bold"/>
                <a:cs typeface="DM Sans Bold"/>
                <a:sym typeface="DM Sans Bold"/>
              </a:rPr>
              <a:t>I vantaggi della soluzione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84734" y="5880111"/>
            <a:ext cx="8217394" cy="30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928" lvl="1" indent="-311464" algn="l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Automazione completa check-in</a:t>
            </a:r>
          </a:p>
          <a:p>
            <a:pPr marL="622928" lvl="1" indent="-311464" algn="l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Notifiche real-time in app</a:t>
            </a:r>
          </a:p>
          <a:p>
            <a:pPr marL="622928" lvl="1" indent="-311464" algn="l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Sistema di logging per accessi</a:t>
            </a:r>
          </a:p>
          <a:p>
            <a:pPr marL="622928" lvl="1" indent="-311464" algn="l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Sistema di allarme</a:t>
            </a:r>
          </a:p>
          <a:p>
            <a:pPr marL="622928" lvl="1" indent="-311464" algn="l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Scalabilità per diverse dimensioni di strutture</a:t>
            </a:r>
          </a:p>
          <a:p>
            <a:pPr marL="622928" lvl="1" indent="-311464" algn="l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Dashboard riassuntiva dei dati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48B474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996605" y="6728051"/>
            <a:ext cx="4454883" cy="2021403"/>
          </a:xfrm>
          <a:custGeom>
            <a:avLst/>
            <a:gdLst/>
            <a:ahLst/>
            <a:cxnLst/>
            <a:rect l="l" t="t" r="r" b="b"/>
            <a:pathLst>
              <a:path w="4454883" h="2021403">
                <a:moveTo>
                  <a:pt x="0" y="0"/>
                </a:moveTo>
                <a:lnTo>
                  <a:pt x="4454883" y="0"/>
                </a:lnTo>
                <a:lnTo>
                  <a:pt x="4454883" y="2021404"/>
                </a:lnTo>
                <a:lnTo>
                  <a:pt x="0" y="202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908869" y="3556226"/>
            <a:ext cx="8470263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TECNOLOGIE</a:t>
            </a:r>
          </a:p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&amp;</a:t>
            </a:r>
          </a:p>
          <a:p>
            <a:pPr algn="ctr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ARCHITETTURA</a:t>
            </a:r>
          </a:p>
        </p:txBody>
      </p:sp>
      <p:sp>
        <p:nvSpPr>
          <p:cNvPr id="8" name="Freeform 8"/>
          <p:cNvSpPr/>
          <p:nvPr/>
        </p:nvSpPr>
        <p:spPr>
          <a:xfrm>
            <a:off x="2026101" y="1028700"/>
            <a:ext cx="2075706" cy="2339423"/>
          </a:xfrm>
          <a:custGeom>
            <a:avLst/>
            <a:gdLst/>
            <a:ahLst/>
            <a:cxnLst/>
            <a:rect l="l" t="t" r="r" b="b"/>
            <a:pathLst>
              <a:path w="2075706" h="2339423">
                <a:moveTo>
                  <a:pt x="0" y="0"/>
                </a:moveTo>
                <a:lnTo>
                  <a:pt x="2075706" y="0"/>
                </a:lnTo>
                <a:lnTo>
                  <a:pt x="2075706" y="2339423"/>
                </a:lnTo>
                <a:lnTo>
                  <a:pt x="0" y="233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48B47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4246" y="2516771"/>
            <a:ext cx="14319509" cy="6013766"/>
            <a:chOff x="0" y="0"/>
            <a:chExt cx="1512012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20122" cy="6350000"/>
            </a:xfrm>
            <a:custGeom>
              <a:avLst/>
              <a:gdLst/>
              <a:ahLst/>
              <a:cxnLst/>
              <a:rect l="l" t="t" r="r" b="b"/>
              <a:pathLst>
                <a:path w="15120122" h="6350000">
                  <a:moveTo>
                    <a:pt x="7560061" y="0"/>
                  </a:moveTo>
                  <a:cubicBezTo>
                    <a:pt x="3384755" y="0"/>
                    <a:pt x="0" y="1421496"/>
                    <a:pt x="0" y="3175000"/>
                  </a:cubicBezTo>
                  <a:cubicBezTo>
                    <a:pt x="0" y="4928504"/>
                    <a:pt x="3384755" y="6350000"/>
                    <a:pt x="7560061" y="6350000"/>
                  </a:cubicBezTo>
                  <a:cubicBezTo>
                    <a:pt x="11735368" y="6350000"/>
                    <a:pt x="15120122" y="4928504"/>
                    <a:pt x="15120122" y="3175000"/>
                  </a:cubicBezTo>
                  <a:cubicBezTo>
                    <a:pt x="15120122" y="1421496"/>
                    <a:pt x="11735368" y="0"/>
                    <a:pt x="7560061" y="0"/>
                  </a:cubicBezTo>
                  <a:close/>
                </a:path>
              </a:pathLst>
            </a:custGeom>
            <a:solidFill>
              <a:srgbClr val="EFF9FD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4645856" y="3267150"/>
            <a:ext cx="1687389" cy="1165204"/>
          </a:xfrm>
          <a:custGeom>
            <a:avLst/>
            <a:gdLst/>
            <a:ahLst/>
            <a:cxnLst/>
            <a:rect l="l" t="t" r="r" b="b"/>
            <a:pathLst>
              <a:path w="1687389" h="1165204">
                <a:moveTo>
                  <a:pt x="0" y="0"/>
                </a:moveTo>
                <a:lnTo>
                  <a:pt x="1687390" y="0"/>
                </a:lnTo>
                <a:lnTo>
                  <a:pt x="1687390" y="1165204"/>
                </a:lnTo>
                <a:lnTo>
                  <a:pt x="0" y="116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4" r="-7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1238149" y="3222397"/>
            <a:ext cx="3455735" cy="1433722"/>
          </a:xfrm>
          <a:custGeom>
            <a:avLst/>
            <a:gdLst/>
            <a:ahLst/>
            <a:cxnLst/>
            <a:rect l="l" t="t" r="r" b="b"/>
            <a:pathLst>
              <a:path w="3455735" h="1433722">
                <a:moveTo>
                  <a:pt x="0" y="0"/>
                </a:moveTo>
                <a:lnTo>
                  <a:pt x="3455735" y="0"/>
                </a:lnTo>
                <a:lnTo>
                  <a:pt x="3455735" y="1433722"/>
                </a:lnTo>
                <a:lnTo>
                  <a:pt x="0" y="143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790" b="-1779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3478918" y="5288144"/>
            <a:ext cx="3810874" cy="1104541"/>
          </a:xfrm>
          <a:custGeom>
            <a:avLst/>
            <a:gdLst/>
            <a:ahLst/>
            <a:cxnLst/>
            <a:rect l="l" t="t" r="r" b="b"/>
            <a:pathLst>
              <a:path w="3810874" h="1104541">
                <a:moveTo>
                  <a:pt x="0" y="0"/>
                </a:moveTo>
                <a:lnTo>
                  <a:pt x="3810873" y="0"/>
                </a:lnTo>
                <a:lnTo>
                  <a:pt x="3810873" y="1104541"/>
                </a:lnTo>
                <a:lnTo>
                  <a:pt x="0" y="110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" r="-7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237774" y="5506653"/>
            <a:ext cx="5456485" cy="886032"/>
          </a:xfrm>
          <a:custGeom>
            <a:avLst/>
            <a:gdLst/>
            <a:ahLst/>
            <a:cxnLst/>
            <a:rect l="l" t="t" r="r" b="b"/>
            <a:pathLst>
              <a:path w="5456485" h="886032">
                <a:moveTo>
                  <a:pt x="0" y="0"/>
                </a:moveTo>
                <a:lnTo>
                  <a:pt x="5456485" y="0"/>
                </a:lnTo>
                <a:lnTo>
                  <a:pt x="5456485" y="886032"/>
                </a:lnTo>
                <a:lnTo>
                  <a:pt x="0" y="886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7" t="-14730" r="-3131" b="-3588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8356777" y="3267150"/>
            <a:ext cx="1206110" cy="1344216"/>
          </a:xfrm>
          <a:custGeom>
            <a:avLst/>
            <a:gdLst/>
            <a:ahLst/>
            <a:cxnLst/>
            <a:rect l="l" t="t" r="r" b="b"/>
            <a:pathLst>
              <a:path w="1206110" h="1344216">
                <a:moveTo>
                  <a:pt x="0" y="0"/>
                </a:moveTo>
                <a:lnTo>
                  <a:pt x="1206110" y="0"/>
                </a:lnTo>
                <a:lnTo>
                  <a:pt x="1206110" y="1344216"/>
                </a:lnTo>
                <a:lnTo>
                  <a:pt x="0" y="1344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74" r="-7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6150664" y="6963408"/>
            <a:ext cx="2075756" cy="1306621"/>
          </a:xfrm>
          <a:custGeom>
            <a:avLst/>
            <a:gdLst/>
            <a:ahLst/>
            <a:cxnLst/>
            <a:rect l="l" t="t" r="r" b="b"/>
            <a:pathLst>
              <a:path w="2075756" h="1306621">
                <a:moveTo>
                  <a:pt x="0" y="0"/>
                </a:moveTo>
                <a:lnTo>
                  <a:pt x="2075756" y="0"/>
                </a:lnTo>
                <a:lnTo>
                  <a:pt x="2075756" y="1306621"/>
                </a:lnTo>
                <a:lnTo>
                  <a:pt x="0" y="1306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74" r="-7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9562887" y="6850929"/>
            <a:ext cx="1508211" cy="1531580"/>
          </a:xfrm>
          <a:custGeom>
            <a:avLst/>
            <a:gdLst/>
            <a:ahLst/>
            <a:cxnLst/>
            <a:rect l="l" t="t" r="r" b="b"/>
            <a:pathLst>
              <a:path w="1508211" h="1531580">
                <a:moveTo>
                  <a:pt x="0" y="0"/>
                </a:moveTo>
                <a:lnTo>
                  <a:pt x="1508211" y="0"/>
                </a:lnTo>
                <a:lnTo>
                  <a:pt x="1508211" y="1531580"/>
                </a:lnTo>
                <a:lnTo>
                  <a:pt x="0" y="1531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74" r="-7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972288" y="475246"/>
            <a:ext cx="501325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48B474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Tecnologie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48B47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78332"/>
            <a:ext cx="18288000" cy="708668"/>
            <a:chOff x="0" y="0"/>
            <a:chExt cx="4816593" cy="18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645"/>
            </a:xfrm>
            <a:custGeom>
              <a:avLst/>
              <a:gdLst/>
              <a:ahLst/>
              <a:cxnLst/>
              <a:rect l="l" t="t" r="r" b="b"/>
              <a:pathLst>
                <a:path w="4816592" h="186645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48B47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8093" y="4474081"/>
            <a:ext cx="1420245" cy="1031930"/>
          </a:xfrm>
          <a:custGeom>
            <a:avLst/>
            <a:gdLst/>
            <a:ahLst/>
            <a:cxnLst/>
            <a:rect l="l" t="t" r="r" b="b"/>
            <a:pathLst>
              <a:path w="1420245" h="1031930">
                <a:moveTo>
                  <a:pt x="0" y="0"/>
                </a:moveTo>
                <a:lnTo>
                  <a:pt x="1420246" y="0"/>
                </a:lnTo>
                <a:lnTo>
                  <a:pt x="1420246" y="1031931"/>
                </a:lnTo>
                <a:lnTo>
                  <a:pt x="0" y="103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 flipH="1" flipV="1">
            <a:off x="2996221" y="5510751"/>
            <a:ext cx="1266433" cy="6327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780131" y="5916306"/>
            <a:ext cx="1122861" cy="1122861"/>
          </a:xfrm>
          <a:custGeom>
            <a:avLst/>
            <a:gdLst/>
            <a:ahLst/>
            <a:cxnLst/>
            <a:rect l="l" t="t" r="r" b="b"/>
            <a:pathLst>
              <a:path w="1122861" h="1122861">
                <a:moveTo>
                  <a:pt x="0" y="0"/>
                </a:moveTo>
                <a:lnTo>
                  <a:pt x="1122860" y="0"/>
                </a:lnTo>
                <a:lnTo>
                  <a:pt x="1122860" y="1122860"/>
                </a:lnTo>
                <a:lnTo>
                  <a:pt x="0" y="1122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7760947" y="2583534"/>
            <a:ext cx="4537255" cy="4237631"/>
            <a:chOff x="0" y="0"/>
            <a:chExt cx="6350000" cy="5930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930669"/>
            </a:xfrm>
            <a:custGeom>
              <a:avLst/>
              <a:gdLst/>
              <a:ahLst/>
              <a:cxnLst/>
              <a:rect l="l" t="t" r="r" b="b"/>
              <a:pathLst>
                <a:path w="6350000" h="5930669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306953" y="3606121"/>
            <a:ext cx="867960" cy="867960"/>
          </a:xfrm>
          <a:custGeom>
            <a:avLst/>
            <a:gdLst/>
            <a:ahLst/>
            <a:cxnLst/>
            <a:rect l="l" t="t" r="r" b="b"/>
            <a:pathLst>
              <a:path w="867960" h="867960">
                <a:moveTo>
                  <a:pt x="0" y="0"/>
                </a:moveTo>
                <a:lnTo>
                  <a:pt x="867960" y="0"/>
                </a:lnTo>
                <a:lnTo>
                  <a:pt x="867960" y="867960"/>
                </a:lnTo>
                <a:lnTo>
                  <a:pt x="0" y="86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0732996" y="3585908"/>
            <a:ext cx="888173" cy="888173"/>
          </a:xfrm>
          <a:custGeom>
            <a:avLst/>
            <a:gdLst/>
            <a:ahLst/>
            <a:cxnLst/>
            <a:rect l="l" t="t" r="r" b="b"/>
            <a:pathLst>
              <a:path w="888173" h="888173">
                <a:moveTo>
                  <a:pt x="0" y="0"/>
                </a:moveTo>
                <a:lnTo>
                  <a:pt x="888173" y="0"/>
                </a:lnTo>
                <a:lnTo>
                  <a:pt x="888173" y="888173"/>
                </a:lnTo>
                <a:lnTo>
                  <a:pt x="0" y="88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9614789" y="5374585"/>
            <a:ext cx="777835" cy="777835"/>
          </a:xfrm>
          <a:custGeom>
            <a:avLst/>
            <a:gdLst/>
            <a:ahLst/>
            <a:cxnLst/>
            <a:rect l="l" t="t" r="r" b="b"/>
            <a:pathLst>
              <a:path w="777835" h="777835">
                <a:moveTo>
                  <a:pt x="0" y="0"/>
                </a:moveTo>
                <a:lnTo>
                  <a:pt x="777836" y="0"/>
                </a:lnTo>
                <a:lnTo>
                  <a:pt x="777836" y="777835"/>
                </a:lnTo>
                <a:lnTo>
                  <a:pt x="0" y="777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3623998" y="4655070"/>
            <a:ext cx="995048" cy="995048"/>
          </a:xfrm>
          <a:custGeom>
            <a:avLst/>
            <a:gdLst/>
            <a:ahLst/>
            <a:cxnLst/>
            <a:rect l="l" t="t" r="r" b="b"/>
            <a:pathLst>
              <a:path w="995048" h="995048">
                <a:moveTo>
                  <a:pt x="0" y="0"/>
                </a:moveTo>
                <a:lnTo>
                  <a:pt x="995048" y="0"/>
                </a:lnTo>
                <a:lnTo>
                  <a:pt x="995048" y="995048"/>
                </a:lnTo>
                <a:lnTo>
                  <a:pt x="0" y="995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3607149" y="5937778"/>
            <a:ext cx="1011896" cy="926891"/>
          </a:xfrm>
          <a:custGeom>
            <a:avLst/>
            <a:gdLst/>
            <a:ahLst/>
            <a:cxnLst/>
            <a:rect l="l" t="t" r="r" b="b"/>
            <a:pathLst>
              <a:path w="1011896" h="926891">
                <a:moveTo>
                  <a:pt x="0" y="0"/>
                </a:moveTo>
                <a:lnTo>
                  <a:pt x="1011897" y="0"/>
                </a:lnTo>
                <a:lnTo>
                  <a:pt x="1011897" y="926891"/>
                </a:lnTo>
                <a:lnTo>
                  <a:pt x="0" y="9268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03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AutoShape 15"/>
          <p:cNvSpPr/>
          <p:nvPr/>
        </p:nvSpPr>
        <p:spPr>
          <a:xfrm flipH="1" flipV="1">
            <a:off x="14984600" y="4702349"/>
            <a:ext cx="1596808" cy="2576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16" name="AutoShape 16"/>
          <p:cNvSpPr/>
          <p:nvPr/>
        </p:nvSpPr>
        <p:spPr>
          <a:xfrm flipH="1">
            <a:off x="6419019" y="5525527"/>
            <a:ext cx="1145021" cy="8325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6437267" y="3868941"/>
            <a:ext cx="703657" cy="1675373"/>
          </a:xfrm>
          <a:custGeom>
            <a:avLst/>
            <a:gdLst/>
            <a:ahLst/>
            <a:cxnLst/>
            <a:rect l="l" t="t" r="r" b="b"/>
            <a:pathLst>
              <a:path w="703657" h="1675373">
                <a:moveTo>
                  <a:pt x="0" y="0"/>
                </a:moveTo>
                <a:lnTo>
                  <a:pt x="703657" y="0"/>
                </a:lnTo>
                <a:lnTo>
                  <a:pt x="703657" y="1675374"/>
                </a:lnTo>
                <a:lnTo>
                  <a:pt x="0" y="1675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16190473" y="6489177"/>
            <a:ext cx="1068827" cy="1312176"/>
          </a:xfrm>
          <a:custGeom>
            <a:avLst/>
            <a:gdLst/>
            <a:ahLst/>
            <a:cxnLst/>
            <a:rect l="l" t="t" r="r" b="b"/>
            <a:pathLst>
              <a:path w="1068827" h="1312176">
                <a:moveTo>
                  <a:pt x="0" y="0"/>
                </a:moveTo>
                <a:lnTo>
                  <a:pt x="1068827" y="0"/>
                </a:lnTo>
                <a:lnTo>
                  <a:pt x="1068827" y="1312175"/>
                </a:lnTo>
                <a:lnTo>
                  <a:pt x="0" y="1312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556520" y="6422005"/>
            <a:ext cx="825626" cy="1513647"/>
          </a:xfrm>
          <a:custGeom>
            <a:avLst/>
            <a:gdLst/>
            <a:ahLst/>
            <a:cxnLst/>
            <a:rect l="l" t="t" r="r" b="b"/>
            <a:pathLst>
              <a:path w="825626" h="1513647">
                <a:moveTo>
                  <a:pt x="0" y="0"/>
                </a:moveTo>
                <a:lnTo>
                  <a:pt x="825626" y="0"/>
                </a:lnTo>
                <a:lnTo>
                  <a:pt x="825626" y="1513647"/>
                </a:lnTo>
                <a:lnTo>
                  <a:pt x="0" y="15136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1041233" y="7466765"/>
            <a:ext cx="333721" cy="457722"/>
          </a:xfrm>
          <a:custGeom>
            <a:avLst/>
            <a:gdLst/>
            <a:ahLst/>
            <a:cxnLst/>
            <a:rect l="l" t="t" r="r" b="b"/>
            <a:pathLst>
              <a:path w="333721" h="457722">
                <a:moveTo>
                  <a:pt x="0" y="0"/>
                </a:moveTo>
                <a:lnTo>
                  <a:pt x="333721" y="0"/>
                </a:lnTo>
                <a:lnTo>
                  <a:pt x="333721" y="457722"/>
                </a:lnTo>
                <a:lnTo>
                  <a:pt x="0" y="4577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1"/>
          <p:cNvSpPr txBox="1"/>
          <p:nvPr/>
        </p:nvSpPr>
        <p:spPr>
          <a:xfrm>
            <a:off x="1028700" y="709028"/>
            <a:ext cx="548332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48B474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Architettura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5515740"/>
            <a:ext cx="1779032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Microcontrollore</a:t>
            </a:r>
          </a:p>
        </p:txBody>
      </p:sp>
      <p:sp>
        <p:nvSpPr>
          <p:cNvPr id="23" name="TextBox 23"/>
          <p:cNvSpPr txBox="1"/>
          <p:nvPr/>
        </p:nvSpPr>
        <p:spPr>
          <a:xfrm rot="1604921">
            <a:off x="3005751" y="5991072"/>
            <a:ext cx="912668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Seriale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83745" y="7101522"/>
            <a:ext cx="692944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Bridge</a:t>
            </a:r>
          </a:p>
        </p:txBody>
      </p:sp>
      <p:sp>
        <p:nvSpPr>
          <p:cNvPr id="25" name="TextBox 25"/>
          <p:cNvSpPr txBox="1"/>
          <p:nvPr/>
        </p:nvSpPr>
        <p:spPr>
          <a:xfrm rot="-2161212">
            <a:off x="6675145" y="5910562"/>
            <a:ext cx="912668" cy="61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71098" y="4543751"/>
            <a:ext cx="1539670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Firestore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6800" y="7011194"/>
            <a:ext cx="2525548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Cloud Firebase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38405" y="4543751"/>
            <a:ext cx="1677355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Authentication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29850" y="6238463"/>
            <a:ext cx="1992064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FCM - Messaging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20767" y="6967220"/>
            <a:ext cx="2525548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 BARIS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526321" y="5695199"/>
            <a:ext cx="2525548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Proprietario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493868" y="7907077"/>
            <a:ext cx="2525548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Utente (cliente)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028905" y="6105357"/>
            <a:ext cx="1771614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4" name="AutoShape 34"/>
          <p:cNvSpPr/>
          <p:nvPr/>
        </p:nvSpPr>
        <p:spPr>
          <a:xfrm flipH="1" flipV="1">
            <a:off x="14837425" y="6839972"/>
            <a:ext cx="1596808" cy="2576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35" name="AutoShape 35"/>
          <p:cNvSpPr/>
          <p:nvPr/>
        </p:nvSpPr>
        <p:spPr>
          <a:xfrm flipH="1" flipV="1">
            <a:off x="12387394" y="5150359"/>
            <a:ext cx="1201270" cy="7490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36" name="TextBox 36"/>
          <p:cNvSpPr txBox="1"/>
          <p:nvPr/>
        </p:nvSpPr>
        <p:spPr>
          <a:xfrm rot="1916790">
            <a:off x="12168871" y="5451861"/>
            <a:ext cx="912668" cy="61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1241</Words>
  <Application>Microsoft Office PowerPoint</Application>
  <PresentationFormat>Personalizzato</PresentationFormat>
  <Paragraphs>183</Paragraphs>
  <Slides>23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8" baseType="lpstr">
      <vt:lpstr>Calibri</vt:lpstr>
      <vt:lpstr>Arial</vt:lpstr>
      <vt:lpstr>DM Sans Bold</vt:lpstr>
      <vt:lpstr>Muli Italics</vt:lpstr>
      <vt:lpstr>Poppins Bold</vt:lpstr>
      <vt:lpstr>Open Sans</vt:lpstr>
      <vt:lpstr>Muli Bold</vt:lpstr>
      <vt:lpstr>Muli Ultra-Bold</vt:lpstr>
      <vt:lpstr>Open Sans Italics</vt:lpstr>
      <vt:lpstr>Muli</vt:lpstr>
      <vt:lpstr>Open Sans Bold</vt:lpstr>
      <vt:lpstr>Poppins</vt:lpstr>
      <vt:lpstr>Muli Semi-Bold</vt:lpstr>
      <vt:lpstr>Source Sans Pro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BARIS</dc:title>
  <cp:lastModifiedBy>Vito D'Elia</cp:lastModifiedBy>
  <cp:revision>2</cp:revision>
  <dcterms:created xsi:type="dcterms:W3CDTF">2006-08-16T00:00:00Z</dcterms:created>
  <dcterms:modified xsi:type="dcterms:W3CDTF">2025-01-24T21:55:01Z</dcterms:modified>
  <dc:identifier>DAGbKvILr3g</dc:identifier>
</cp:coreProperties>
</file>